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Proxima Nova"/>
      <p:regular r:id="rId16"/>
      <p:bold r:id="rId17"/>
      <p:italic r:id="rId18"/>
      <p:boldItalic r:id="rId19"/>
    </p:embeddedFont>
    <p:embeddedFont>
      <p:font typeface="Roboto Slab SemiBold"/>
      <p:regular r:id="rId20"/>
      <p:bold r:id="rId21"/>
    </p:embeddedFont>
    <p:embeddedFont>
      <p:font typeface="Average"/>
      <p:regular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SlabSemiBold-regular.fntdata"/><Relationship Id="rId11" Type="http://schemas.openxmlformats.org/officeDocument/2006/relationships/slide" Target="slides/slide6.xml"/><Relationship Id="rId22" Type="http://schemas.openxmlformats.org/officeDocument/2006/relationships/font" Target="fonts/Average-regular.fntdata"/><Relationship Id="rId10" Type="http://schemas.openxmlformats.org/officeDocument/2006/relationships/slide" Target="slides/slide5.xml"/><Relationship Id="rId21" Type="http://schemas.openxmlformats.org/officeDocument/2006/relationships/font" Target="fonts/RobotoSlabSemiBold-bold.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roximaNova-bold.fntdata"/><Relationship Id="rId16" Type="http://schemas.openxmlformats.org/officeDocument/2006/relationships/font" Target="fonts/ProximaNova-regular.fntdata"/><Relationship Id="rId5" Type="http://schemas.openxmlformats.org/officeDocument/2006/relationships/notesMaster" Target="notesMasters/notesMaster1.xml"/><Relationship Id="rId19" Type="http://schemas.openxmlformats.org/officeDocument/2006/relationships/font" Target="fonts/ProximaNova-boldItalic.fntdata"/><Relationship Id="rId6" Type="http://schemas.openxmlformats.org/officeDocument/2006/relationships/slide" Target="slides/slide1.xml"/><Relationship Id="rId18" Type="http://schemas.openxmlformats.org/officeDocument/2006/relationships/font" Target="fonts/ProximaNova-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5c5004e2c9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5c5004e2c9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5c5004e2c9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5c5004e2c9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5c5004e2c9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5c5004e2c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5c5004e2c9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5c5004e2c9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5c5004e2c9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5c5004e2c9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5c5004e2c9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5c5004e2c9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5c5004e2c9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5c5004e2c9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5c5004e2c9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5c5004e2c9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5c5004e2c9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5c5004e2c9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1" name="Google Shape;11;p2"/>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6" name="Google Shape;16;p3"/>
          <p:cNvSpPr txBox="1"/>
          <p:nvPr>
            <p:ph type="title"/>
          </p:nvPr>
        </p:nvSpPr>
        <p:spPr>
          <a:xfrm>
            <a:off x="510450" y="2057400"/>
            <a:ext cx="8123100" cy="77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7975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41" name="Google Shape;41;p9"/>
          <p:cNvSpPr txBox="1"/>
          <p:nvPr>
            <p:ph type="title"/>
          </p:nvPr>
        </p:nvSpPr>
        <p:spPr>
          <a:xfrm>
            <a:off x="265500" y="1205825"/>
            <a:ext cx="4045200" cy="1509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68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991475"/>
            <a:ext cx="8520600" cy="1917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071300"/>
            <a:ext cx="8520600" cy="901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pearmin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data-mintel-com.www2.lib.ku.edu/databook/1099797/?presentation=table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data-mintel-com.www2.lib.ku.edu/databook/1099797/?presentation=table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sec.gov/ix?doc=/Archives/edgar/data/37996/000003799623000012/f-20221231.ht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tesla.com/" TargetMode="External"/><Relationship Id="rId4" Type="http://schemas.openxmlformats.org/officeDocument/2006/relationships/hyperlink" Target="https://www.ford.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cnn.com/2023/05/23/business/tesla-first-ad/index.html#:~:text=Tesla%20has%20released%20what%20is,and%20see%20how%20it%20goes.%E2%80%9D"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Tesla INC.</a:t>
            </a:r>
            <a:endParaRPr/>
          </a:p>
        </p:txBody>
      </p:sp>
      <p:sp>
        <p:nvSpPr>
          <p:cNvPr id="60" name="Google Shape;60;p13"/>
          <p:cNvSpPr txBox="1"/>
          <p:nvPr>
            <p:ph idx="1" type="subTitle"/>
          </p:nvPr>
        </p:nvSpPr>
        <p:spPr>
          <a:xfrm>
            <a:off x="510450" y="3182313"/>
            <a:ext cx="8123100" cy="63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2"/>
                </a:solidFill>
              </a:rPr>
              <a:t>The </a:t>
            </a:r>
            <a:r>
              <a:rPr lang="en">
                <a:solidFill>
                  <a:schemeClr val="lt2"/>
                </a:solidFill>
              </a:rPr>
              <a:t>Motor Vehicles and Passenger Car Bodies Industry</a:t>
            </a:r>
            <a:endParaRPr>
              <a:solidFill>
                <a:schemeClr val="lt2"/>
              </a:solidFill>
            </a:endParaRPr>
          </a:p>
          <a:p>
            <a:pPr indent="0" lvl="0" marL="0" rtl="0" algn="l">
              <a:spcBef>
                <a:spcPts val="0"/>
              </a:spcBef>
              <a:spcAft>
                <a:spcPts val="0"/>
              </a:spcAft>
              <a:buNone/>
            </a:pPr>
            <a:r>
              <a:rPr lang="en">
                <a:solidFill>
                  <a:schemeClr val="lt2"/>
                </a:solidFill>
              </a:rPr>
              <a:t>Key Competitors: Ford Motor Company and General Motors</a:t>
            </a:r>
            <a:endParaRPr>
              <a:solidFill>
                <a:schemeClr val="lt2"/>
              </a:solidFill>
            </a:endParaRPr>
          </a:p>
          <a:p>
            <a:pPr indent="0" lvl="0" marL="0" rtl="0" algn="l">
              <a:spcBef>
                <a:spcPts val="0"/>
              </a:spcBef>
              <a:spcAft>
                <a:spcPts val="0"/>
              </a:spcAft>
              <a:buNone/>
            </a:pPr>
            <a:r>
              <a:t/>
            </a:r>
            <a:endParaRPr/>
          </a:p>
        </p:txBody>
      </p:sp>
      <p:sp>
        <p:nvSpPr>
          <p:cNvPr id="61" name="Google Shape;61;p13"/>
          <p:cNvSpPr txBox="1"/>
          <p:nvPr/>
        </p:nvSpPr>
        <p:spPr>
          <a:xfrm>
            <a:off x="4842600" y="179525"/>
            <a:ext cx="4301400" cy="88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accent6"/>
                </a:solidFill>
                <a:latin typeface="Average"/>
                <a:ea typeface="Average"/>
                <a:cs typeface="Average"/>
                <a:sym typeface="Average"/>
              </a:rPr>
              <a:t>Industry and Consumer Trends</a:t>
            </a:r>
            <a:endParaRPr sz="2400">
              <a:solidFill>
                <a:schemeClr val="accent6"/>
              </a:solidFill>
              <a:latin typeface="Average"/>
              <a:ea typeface="Average"/>
              <a:cs typeface="Average"/>
              <a:sym typeface="Average"/>
            </a:endParaRPr>
          </a:p>
          <a:p>
            <a:pPr indent="0" lvl="0" marL="914400" rtl="0" algn="l">
              <a:spcBef>
                <a:spcPts val="0"/>
              </a:spcBef>
              <a:spcAft>
                <a:spcPts val="0"/>
              </a:spcAft>
              <a:buNone/>
            </a:pPr>
            <a:r>
              <a:rPr lang="en" sz="1800">
                <a:solidFill>
                  <a:schemeClr val="accent6"/>
                </a:solidFill>
                <a:latin typeface="Average"/>
                <a:ea typeface="Average"/>
                <a:cs typeface="Average"/>
                <a:sym typeface="Average"/>
              </a:rPr>
              <a:t>  By: Ellen Mason</a:t>
            </a:r>
            <a:endParaRPr sz="1800">
              <a:solidFill>
                <a:schemeClr val="accent6"/>
              </a:solidFill>
              <a:latin typeface="Average"/>
              <a:ea typeface="Average"/>
              <a:cs typeface="Average"/>
              <a:sym typeface="Average"/>
            </a:endParaRPr>
          </a:p>
        </p:txBody>
      </p:sp>
      <p:pic>
        <p:nvPicPr>
          <p:cNvPr descr="Tesla Cars and SUVs: Latest Prices, Reviews, Specs and Photos | Autoblog" id="62" name="Google Shape;62;p13"/>
          <p:cNvPicPr preferRelativeResize="0"/>
          <p:nvPr/>
        </p:nvPicPr>
        <p:blipFill>
          <a:blip r:embed="rId3">
            <a:alphaModFix/>
          </a:blip>
          <a:stretch>
            <a:fillRect/>
          </a:stretch>
        </p:blipFill>
        <p:spPr>
          <a:xfrm>
            <a:off x="7019825" y="1739625"/>
            <a:ext cx="2074100" cy="1161500"/>
          </a:xfrm>
          <a:prstGeom prst="rect">
            <a:avLst/>
          </a:prstGeom>
          <a:noFill/>
          <a:ln>
            <a:noFill/>
          </a:ln>
        </p:spPr>
      </p:pic>
      <p:sp>
        <p:nvSpPr>
          <p:cNvPr id="63" name="Google Shape;63;p13"/>
          <p:cNvSpPr txBox="1"/>
          <p:nvPr/>
        </p:nvSpPr>
        <p:spPr>
          <a:xfrm>
            <a:off x="1158300" y="4174400"/>
            <a:ext cx="6312300" cy="7125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b="1" lang="en" sz="1600">
                <a:solidFill>
                  <a:schemeClr val="lt2"/>
                </a:solidFill>
                <a:latin typeface="Average"/>
                <a:ea typeface="Average"/>
                <a:cs typeface="Average"/>
                <a:sym typeface="Average"/>
              </a:rPr>
              <a:t>Trade Association: Zero Emissions Transportation Association</a:t>
            </a:r>
            <a:endParaRPr b="1" sz="1600">
              <a:solidFill>
                <a:schemeClr val="lt2"/>
              </a:solidFill>
              <a:latin typeface="Average"/>
              <a:ea typeface="Average"/>
              <a:cs typeface="Average"/>
              <a:sym typeface="Averag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3 Insights About The Industry and Consumers</a:t>
            </a:r>
            <a:endParaRPr/>
          </a:p>
        </p:txBody>
      </p:sp>
      <p:sp>
        <p:nvSpPr>
          <p:cNvPr id="69" name="Google Shape;69;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81000" lvl="0" marL="457200" rtl="0" algn="l">
              <a:spcBef>
                <a:spcPts val="1200"/>
              </a:spcBef>
              <a:spcAft>
                <a:spcPts val="0"/>
              </a:spcAft>
              <a:buClr>
                <a:schemeClr val="lt2"/>
              </a:buClr>
              <a:buSzPts val="2400"/>
              <a:buFont typeface="Average"/>
              <a:buAutoNum type="arabicPeriod"/>
            </a:pPr>
            <a:r>
              <a:rPr lang="en" sz="2400">
                <a:solidFill>
                  <a:schemeClr val="lt2"/>
                </a:solidFill>
              </a:rPr>
              <a:t>Tesla is currently the leading company in EV &amp; Hybrid manufacturing and sales.</a:t>
            </a:r>
            <a:endParaRPr sz="2400">
              <a:solidFill>
                <a:schemeClr val="lt2"/>
              </a:solidFill>
            </a:endParaRPr>
          </a:p>
          <a:p>
            <a:pPr indent="-381000" lvl="0" marL="457200" rtl="0" algn="l">
              <a:spcBef>
                <a:spcPts val="0"/>
              </a:spcBef>
              <a:spcAft>
                <a:spcPts val="0"/>
              </a:spcAft>
              <a:buClr>
                <a:schemeClr val="lt2"/>
              </a:buClr>
              <a:buSzPts val="2400"/>
              <a:buFont typeface="Average"/>
              <a:buAutoNum type="arabicPeriod"/>
            </a:pPr>
            <a:r>
              <a:rPr lang="en" sz="2400">
                <a:solidFill>
                  <a:schemeClr val="lt2"/>
                </a:solidFill>
              </a:rPr>
              <a:t>Consumers are hesitant to invest in Tesla, specifically, mostly because of the cost of the cars.</a:t>
            </a:r>
            <a:endParaRPr sz="2400">
              <a:solidFill>
                <a:schemeClr val="lt2"/>
              </a:solidFill>
            </a:endParaRPr>
          </a:p>
          <a:p>
            <a:pPr indent="-381000" lvl="0" marL="457200" rtl="0" algn="l">
              <a:spcBef>
                <a:spcPts val="0"/>
              </a:spcBef>
              <a:spcAft>
                <a:spcPts val="0"/>
              </a:spcAft>
              <a:buClr>
                <a:schemeClr val="lt2"/>
              </a:buClr>
              <a:buSzPts val="2400"/>
              <a:buFont typeface="Average"/>
              <a:buAutoNum type="arabicPeriod"/>
            </a:pPr>
            <a:r>
              <a:rPr lang="en" sz="2400">
                <a:solidFill>
                  <a:schemeClr val="lt2"/>
                </a:solidFill>
              </a:rPr>
              <a:t>In the current economic state of the country, people have less money to spend on luxury goods, however they are in favor of electric vehicles for the cost and environmental benefits.</a:t>
            </a:r>
            <a:endParaRPr sz="2400">
              <a:solidFill>
                <a:schemeClr val="lt2"/>
              </a:solidFill>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Insight #1: Leading Company in EV &amp; Hybrid Sales and Manufacturing</a:t>
            </a:r>
            <a:endParaRPr/>
          </a:p>
        </p:txBody>
      </p:sp>
      <p:sp>
        <p:nvSpPr>
          <p:cNvPr id="75" name="Google Shape;75;p15"/>
          <p:cNvSpPr txBox="1"/>
          <p:nvPr>
            <p:ph idx="1" type="body"/>
          </p:nvPr>
        </p:nvSpPr>
        <p:spPr>
          <a:xfrm>
            <a:off x="311700" y="1550250"/>
            <a:ext cx="8520600" cy="3018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2"/>
              </a:buClr>
              <a:buSzPts val="1800"/>
              <a:buChar char="●"/>
            </a:pPr>
            <a:r>
              <a:rPr lang="en">
                <a:solidFill>
                  <a:schemeClr val="lt2"/>
                </a:solidFill>
              </a:rPr>
              <a:t>Tesla dominates the field of electric vehicles and is currently responsible for 51.9% of sales in both electric and hybrid vehicles.  Sales in this field are predicted to grow 12.9% annually from 2023-2028.</a:t>
            </a:r>
            <a:endParaRPr>
              <a:solidFill>
                <a:schemeClr val="lt2"/>
              </a:solidFill>
            </a:endParaRPr>
          </a:p>
          <a:p>
            <a:pPr indent="-342900" lvl="0" marL="457200" rtl="0" algn="l">
              <a:spcBef>
                <a:spcPts val="0"/>
              </a:spcBef>
              <a:spcAft>
                <a:spcPts val="0"/>
              </a:spcAft>
              <a:buClr>
                <a:schemeClr val="lt2"/>
              </a:buClr>
              <a:buSzPts val="1800"/>
              <a:buChar char="●"/>
            </a:pPr>
            <a:r>
              <a:rPr lang="en">
                <a:solidFill>
                  <a:schemeClr val="lt2"/>
                </a:solidFill>
              </a:rPr>
              <a:t>However, most car owners do not or have never previously owned an </a:t>
            </a:r>
            <a:r>
              <a:rPr lang="en">
                <a:solidFill>
                  <a:schemeClr val="lt2"/>
                </a:solidFill>
              </a:rPr>
              <a:t>electric</a:t>
            </a:r>
            <a:r>
              <a:rPr lang="en">
                <a:solidFill>
                  <a:schemeClr val="lt2"/>
                </a:solidFill>
              </a:rPr>
              <a:t> or hybrid automobile, some own hybrids and a smaller percentage own exclusively EV.  As seen in the Mintel report: </a:t>
            </a:r>
            <a:r>
              <a:rPr lang="en">
                <a:solidFill>
                  <a:srgbClr val="000000"/>
                </a:solidFill>
              </a:rPr>
              <a:t> </a:t>
            </a:r>
            <a:r>
              <a:rPr lang="en" u="sng">
                <a:solidFill>
                  <a:srgbClr val="CC0000"/>
                </a:solidFill>
                <a:hlinkClick r:id="rId3">
                  <a:extLst>
                    <a:ext uri="{A12FA001-AC4F-418D-AE19-62706E023703}">
                      <ahyp:hlinkClr val="tx"/>
                    </a:ext>
                  </a:extLst>
                </a:hlinkClick>
              </a:rPr>
              <a:t>Electric &amp; Hybrid Cars - US - 2022</a:t>
            </a:r>
            <a:r>
              <a:rPr lang="en" u="sng">
                <a:solidFill>
                  <a:srgbClr val="CC0000"/>
                </a:solidFill>
              </a:rPr>
              <a:t>. </a:t>
            </a:r>
            <a:r>
              <a:rPr lang="en">
                <a:solidFill>
                  <a:schemeClr val="lt2"/>
                </a:solidFill>
              </a:rPr>
              <a:t> </a:t>
            </a:r>
            <a:endParaRPr>
              <a:solidFill>
                <a:schemeClr val="lt2"/>
              </a:solidFill>
            </a:endParaRPr>
          </a:p>
          <a:p>
            <a:pPr indent="-342900" lvl="0" marL="457200" rtl="0" algn="l">
              <a:spcBef>
                <a:spcPts val="0"/>
              </a:spcBef>
              <a:spcAft>
                <a:spcPts val="0"/>
              </a:spcAft>
              <a:buClr>
                <a:schemeClr val="lt2"/>
              </a:buClr>
              <a:buSzPts val="1800"/>
              <a:buChar char="●"/>
            </a:pPr>
            <a:r>
              <a:rPr lang="en">
                <a:solidFill>
                  <a:schemeClr val="lt2"/>
                </a:solidFill>
              </a:rPr>
              <a:t>The report also found that 64% of consumers looking to buy a car in the next three years would consider, 20% would not consider and 15% are unsure.</a:t>
            </a:r>
            <a:endParaRPr>
              <a:solidFill>
                <a:schemeClr val="lt2"/>
              </a:solidFill>
            </a:endParaRPr>
          </a:p>
          <a:p>
            <a:pPr indent="0" lvl="0" marL="457200" rtl="0" algn="l">
              <a:spcBef>
                <a:spcPts val="0"/>
              </a:spcBef>
              <a:spcAft>
                <a:spcPts val="0"/>
              </a:spcAft>
              <a:buNone/>
            </a:pPr>
            <a:r>
              <a:t/>
            </a:r>
            <a:endParaRPr>
              <a:solidFill>
                <a:schemeClr val="lt2"/>
              </a:solidFill>
            </a:endParaRPr>
          </a:p>
          <a:p>
            <a:pPr indent="0" lvl="0" marL="457200" rtl="0" algn="l">
              <a:spcBef>
                <a:spcPts val="0"/>
              </a:spcBef>
              <a:spcAft>
                <a:spcPts val="0"/>
              </a:spcAft>
              <a:buNone/>
            </a:pPr>
            <a:r>
              <a:t/>
            </a:r>
            <a:endParaRPr>
              <a:solidFill>
                <a:schemeClr val="lt2"/>
              </a:solidFill>
            </a:endParaRPr>
          </a:p>
          <a:p>
            <a:pPr indent="0" lvl="0" marL="457200" rtl="0" algn="l">
              <a:spcBef>
                <a:spcPts val="0"/>
              </a:spcBef>
              <a:spcAft>
                <a:spcPts val="0"/>
              </a:spcAft>
              <a:buNone/>
            </a:pPr>
            <a:r>
              <a:t/>
            </a:r>
            <a:endParaRPr>
              <a:solidFill>
                <a:schemeClr val="lt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Insight#2: Consumer Concerns</a:t>
            </a:r>
            <a:endParaRPr/>
          </a:p>
        </p:txBody>
      </p:sp>
      <p:sp>
        <p:nvSpPr>
          <p:cNvPr id="81" name="Google Shape;81;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Clr>
                <a:schemeClr val="lt2"/>
              </a:buClr>
              <a:buSzPts val="1800"/>
              <a:buChar char="●"/>
            </a:pPr>
            <a:r>
              <a:rPr lang="en">
                <a:solidFill>
                  <a:schemeClr val="lt2"/>
                </a:solidFill>
              </a:rPr>
              <a:t>Consumers said the issues that are very important to them when considering buying an EV or hybrid are as follows in order: battery efficiency, affordability, performance and lifestyle.</a:t>
            </a:r>
            <a:endParaRPr>
              <a:solidFill>
                <a:schemeClr val="lt2"/>
              </a:solidFill>
            </a:endParaRPr>
          </a:p>
          <a:p>
            <a:pPr indent="-342900" lvl="0" marL="457200" rtl="0" algn="l">
              <a:spcBef>
                <a:spcPts val="0"/>
              </a:spcBef>
              <a:spcAft>
                <a:spcPts val="0"/>
              </a:spcAft>
              <a:buClr>
                <a:schemeClr val="lt2"/>
              </a:buClr>
              <a:buSzPts val="1800"/>
              <a:buChar char="●"/>
            </a:pPr>
            <a:r>
              <a:rPr lang="en">
                <a:solidFill>
                  <a:schemeClr val="lt2"/>
                </a:solidFill>
              </a:rPr>
              <a:t>Other important current factors for consumers according to the Mintel report, </a:t>
            </a:r>
            <a:r>
              <a:rPr lang="en" u="sng">
                <a:solidFill>
                  <a:srgbClr val="CC0000"/>
                </a:solidFill>
                <a:hlinkClick r:id="rId3">
                  <a:extLst>
                    <a:ext uri="{A12FA001-AC4F-418D-AE19-62706E023703}">
                      <ahyp:hlinkClr val="tx"/>
                    </a:ext>
                  </a:extLst>
                </a:hlinkClick>
              </a:rPr>
              <a:t>Electric &amp; Hybrid Cars - US - 2022</a:t>
            </a:r>
            <a:r>
              <a:rPr lang="en">
                <a:solidFill>
                  <a:schemeClr val="lt2"/>
                </a:solidFill>
              </a:rPr>
              <a:t>, include: running cost and their effect on the environment.</a:t>
            </a:r>
            <a:endParaRPr>
              <a:solidFill>
                <a:schemeClr val="lt2"/>
              </a:solidFill>
            </a:endParaRPr>
          </a:p>
          <a:p>
            <a:pPr indent="-342900" lvl="0" marL="457200" rtl="0" algn="l">
              <a:spcBef>
                <a:spcPts val="0"/>
              </a:spcBef>
              <a:spcAft>
                <a:spcPts val="0"/>
              </a:spcAft>
              <a:buClr>
                <a:schemeClr val="lt2"/>
              </a:buClr>
              <a:buSzPts val="1800"/>
              <a:buChar char="●"/>
            </a:pPr>
            <a:r>
              <a:rPr lang="en">
                <a:solidFill>
                  <a:schemeClr val="lt2"/>
                </a:solidFill>
              </a:rPr>
              <a:t>Current decrease in disposable income and the recession are causing consumers to be less optimistic about finances for the future and Tesla’s cars are not manufactured in the US, which is a deterrent for consumers.</a:t>
            </a:r>
            <a:endParaRPr>
              <a:solidFill>
                <a:schemeClr val="lt2"/>
              </a:solidFill>
            </a:endParaRPr>
          </a:p>
          <a:p>
            <a:pPr indent="0" lvl="0" marL="0" rtl="0" algn="l">
              <a:spcBef>
                <a:spcPts val="0"/>
              </a:spcBef>
              <a:spcAft>
                <a:spcPts val="0"/>
              </a:spcAft>
              <a:buNone/>
            </a:pPr>
            <a:r>
              <a:t/>
            </a:r>
            <a:endParaRPr>
              <a:solidFill>
                <a:schemeClr val="lt2"/>
              </a:solidFill>
            </a:endParaRPr>
          </a:p>
          <a:p>
            <a:pPr indent="0" lvl="0" marL="0" rtl="0" algn="l">
              <a:spcBef>
                <a:spcPts val="0"/>
              </a:spcBef>
              <a:spcAft>
                <a:spcPts val="1200"/>
              </a:spcAft>
              <a:buNone/>
            </a:pPr>
            <a:r>
              <a:t/>
            </a:r>
            <a:endParaRPr>
              <a:solidFill>
                <a:schemeClr val="lt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Insight #3: Electric Vehicle Tax and Environmental Benefits</a:t>
            </a:r>
            <a:endParaRPr/>
          </a:p>
        </p:txBody>
      </p:sp>
      <p:sp>
        <p:nvSpPr>
          <p:cNvPr id="87" name="Google Shape;87;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1200"/>
              </a:spcBef>
              <a:spcAft>
                <a:spcPts val="0"/>
              </a:spcAft>
              <a:buClr>
                <a:schemeClr val="lt2"/>
              </a:buClr>
              <a:buSzPts val="1800"/>
              <a:buChar char="●"/>
            </a:pPr>
            <a:r>
              <a:rPr lang="en">
                <a:solidFill>
                  <a:schemeClr val="lt2"/>
                </a:solidFill>
                <a:highlight>
                  <a:schemeClr val="lt1"/>
                </a:highlight>
              </a:rPr>
              <a:t>Electric Vehicle and Hybrid manufacturing companies have seen a 12.5% annual growth from 2018-2023 and the industry is predicted to see an annual growth of 12.9% from 2023-2028.</a:t>
            </a:r>
            <a:endParaRPr>
              <a:solidFill>
                <a:schemeClr val="lt2"/>
              </a:solidFill>
              <a:highlight>
                <a:schemeClr val="lt1"/>
              </a:highlight>
            </a:endParaRPr>
          </a:p>
          <a:p>
            <a:pPr indent="-342900" lvl="0" marL="457200" rtl="0" algn="l">
              <a:spcBef>
                <a:spcPts val="0"/>
              </a:spcBef>
              <a:spcAft>
                <a:spcPts val="0"/>
              </a:spcAft>
              <a:buClr>
                <a:schemeClr val="lt2"/>
              </a:buClr>
              <a:buSzPts val="1800"/>
              <a:buChar char="●"/>
            </a:pPr>
            <a:r>
              <a:rPr lang="en">
                <a:solidFill>
                  <a:schemeClr val="lt2"/>
                </a:solidFill>
                <a:highlight>
                  <a:schemeClr val="lt1"/>
                </a:highlight>
              </a:rPr>
              <a:t> Global warming is an important issue for consumers, making EV’s and hybrids more attractive to consumers who want to lower fuel emissions.</a:t>
            </a:r>
            <a:endParaRPr>
              <a:solidFill>
                <a:schemeClr val="lt2"/>
              </a:solidFill>
              <a:highlight>
                <a:schemeClr val="lt1"/>
              </a:highlight>
            </a:endParaRPr>
          </a:p>
          <a:p>
            <a:pPr indent="-342900" lvl="0" marL="457200" rtl="0" algn="l">
              <a:spcBef>
                <a:spcPts val="0"/>
              </a:spcBef>
              <a:spcAft>
                <a:spcPts val="0"/>
              </a:spcAft>
              <a:buClr>
                <a:schemeClr val="lt2"/>
              </a:buClr>
              <a:buSzPts val="1800"/>
              <a:buChar char="●"/>
            </a:pPr>
            <a:r>
              <a:rPr lang="en">
                <a:solidFill>
                  <a:schemeClr val="lt2"/>
                </a:solidFill>
              </a:rPr>
              <a:t>Rising gas prices cause consumers to be more driven to buy electric vehicles that use less gas, Tax break for buying environmentally conscious vehicles Increased prices for domestically manufactured goods and decreased prices for exported goods, US Trade Index is expected to increase which is good for foreign manufactured electric vehicles, like Tesla.</a:t>
            </a:r>
            <a:endParaRPr>
              <a:solidFill>
                <a:schemeClr val="lt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FE9FB"/>
            </a:gs>
            <a:gs pos="100000">
              <a:srgbClr val="6E9BE7"/>
            </a:gs>
          </a:gsLst>
          <a:path path="circle">
            <a:fillToRect b="50%" l="50%" r="50%" t="50%"/>
          </a:path>
          <a:tileRect/>
        </a:gradFill>
      </p:bgPr>
    </p:bg>
    <p:spTree>
      <p:nvGrpSpPr>
        <p:cNvPr id="91" name="Shape 91"/>
        <p:cNvGrpSpPr/>
        <p:nvPr/>
      </p:nvGrpSpPr>
      <p:grpSpPr>
        <a:xfrm>
          <a:off x="0" y="0"/>
          <a:ext cx="0" cy="0"/>
          <a:chOff x="0" y="0"/>
          <a:chExt cx="0" cy="0"/>
        </a:xfrm>
      </p:grpSpPr>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457200" lvl="0" marL="1371600" rtl="0" algn="l">
              <a:spcBef>
                <a:spcPts val="0"/>
              </a:spcBef>
              <a:spcAft>
                <a:spcPts val="0"/>
              </a:spcAft>
              <a:buNone/>
            </a:pPr>
            <a:r>
              <a:rPr lang="en" sz="4800">
                <a:solidFill>
                  <a:srgbClr val="999999"/>
                </a:solidFill>
                <a:latin typeface="Impact"/>
                <a:ea typeface="Impact"/>
                <a:cs typeface="Impact"/>
                <a:sym typeface="Impact"/>
              </a:rPr>
              <a:t>Competitor Analysis</a:t>
            </a:r>
            <a:endParaRPr sz="4800">
              <a:solidFill>
                <a:srgbClr val="999999"/>
              </a:solidFill>
              <a:latin typeface="Impact"/>
              <a:ea typeface="Impact"/>
              <a:cs typeface="Impact"/>
              <a:sym typeface="Impact"/>
            </a:endParaRPr>
          </a:p>
        </p:txBody>
      </p:sp>
      <p:sp>
        <p:nvSpPr>
          <p:cNvPr id="93" name="Google Shape;93;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7500" lnSpcReduction="10000"/>
          </a:bodyPr>
          <a:lstStyle/>
          <a:p>
            <a:pPr indent="0" lvl="0" marL="0" rtl="0" algn="l">
              <a:spcBef>
                <a:spcPts val="0"/>
              </a:spcBef>
              <a:spcAft>
                <a:spcPts val="0"/>
              </a:spcAft>
              <a:buNone/>
            </a:pPr>
            <a:r>
              <a:t/>
            </a:r>
            <a:endParaRPr>
              <a:solidFill>
                <a:srgbClr val="666666"/>
              </a:solidFill>
            </a:endParaRPr>
          </a:p>
          <a:p>
            <a:pPr indent="0" lvl="0" marL="0" rtl="0" algn="l">
              <a:spcBef>
                <a:spcPts val="1200"/>
              </a:spcBef>
              <a:spcAft>
                <a:spcPts val="0"/>
              </a:spcAft>
              <a:buNone/>
            </a:pPr>
            <a:r>
              <a:rPr lang="en">
                <a:solidFill>
                  <a:srgbClr val="000000"/>
                </a:solidFill>
                <a:latin typeface="Roboto Slab SemiBold"/>
                <a:ea typeface="Roboto Slab SemiBold"/>
                <a:cs typeface="Roboto Slab SemiBold"/>
                <a:sym typeface="Roboto Slab SemiBold"/>
              </a:rPr>
              <a:t>Ford Motor Company is an American and international automobile manufacturer founded in 1903.</a:t>
            </a:r>
            <a:endParaRPr>
              <a:solidFill>
                <a:srgbClr val="000000"/>
              </a:solidFill>
              <a:latin typeface="Roboto Slab SemiBold"/>
              <a:ea typeface="Roboto Slab SemiBold"/>
              <a:cs typeface="Roboto Slab SemiBold"/>
              <a:sym typeface="Roboto Slab SemiBold"/>
            </a:endParaRPr>
          </a:p>
          <a:p>
            <a:pPr indent="0" lvl="0" marL="0" rtl="0" algn="l">
              <a:spcBef>
                <a:spcPts val="1200"/>
              </a:spcBef>
              <a:spcAft>
                <a:spcPts val="0"/>
              </a:spcAft>
              <a:buNone/>
            </a:pPr>
            <a:r>
              <a:rPr lang="en">
                <a:solidFill>
                  <a:srgbClr val="000000"/>
                </a:solidFill>
                <a:latin typeface="Roboto Slab SemiBold"/>
                <a:ea typeface="Roboto Slab SemiBold"/>
                <a:cs typeface="Roboto Slab SemiBold"/>
                <a:sym typeface="Roboto Slab SemiBold"/>
              </a:rPr>
              <a:t>According to </a:t>
            </a:r>
            <a:r>
              <a:rPr lang="en" u="sng">
                <a:solidFill>
                  <a:schemeClr val="hlink"/>
                </a:solidFill>
                <a:latin typeface="Roboto Slab SemiBold"/>
                <a:ea typeface="Roboto Slab SemiBold"/>
                <a:cs typeface="Roboto Slab SemiBold"/>
                <a:sym typeface="Roboto Slab SemiBold"/>
                <a:hlinkClick r:id="rId3"/>
              </a:rPr>
              <a:t>Ford Motor Co's 2022 fiscal year 10-K Annual Report</a:t>
            </a:r>
            <a:r>
              <a:rPr lang="en">
                <a:solidFill>
                  <a:srgbClr val="000000"/>
                </a:solidFill>
                <a:latin typeface="Roboto Slab SemiBold"/>
                <a:ea typeface="Roboto Slab SemiBold"/>
                <a:cs typeface="Roboto Slab SemiBold"/>
                <a:sym typeface="Roboto Slab SemiBold"/>
              </a:rPr>
              <a:t>, the company has three customer centered </a:t>
            </a:r>
            <a:r>
              <a:rPr lang="en">
                <a:solidFill>
                  <a:srgbClr val="000000"/>
                </a:solidFill>
                <a:latin typeface="Roboto Slab SemiBold"/>
                <a:ea typeface="Roboto Slab SemiBold"/>
                <a:cs typeface="Roboto Slab SemiBold"/>
                <a:sym typeface="Roboto Slab SemiBold"/>
              </a:rPr>
              <a:t>business</a:t>
            </a:r>
            <a:r>
              <a:rPr lang="en">
                <a:solidFill>
                  <a:srgbClr val="000000"/>
                </a:solidFill>
                <a:latin typeface="Roboto Slab SemiBold"/>
                <a:ea typeface="Roboto Slab SemiBold"/>
                <a:cs typeface="Roboto Slab SemiBold"/>
                <a:sym typeface="Roboto Slab SemiBold"/>
              </a:rPr>
              <a:t> segments for the future:</a:t>
            </a:r>
            <a:endParaRPr>
              <a:solidFill>
                <a:srgbClr val="000000"/>
              </a:solidFill>
              <a:latin typeface="Roboto Slab SemiBold"/>
              <a:ea typeface="Roboto Slab SemiBold"/>
              <a:cs typeface="Roboto Slab SemiBold"/>
              <a:sym typeface="Roboto Slab SemiBold"/>
            </a:endParaRPr>
          </a:p>
          <a:p>
            <a:pPr indent="0" lvl="0" marL="457200" rtl="0" algn="l">
              <a:spcBef>
                <a:spcPts val="1200"/>
              </a:spcBef>
              <a:spcAft>
                <a:spcPts val="0"/>
              </a:spcAft>
              <a:buNone/>
            </a:pPr>
            <a:r>
              <a:rPr lang="en">
                <a:solidFill>
                  <a:srgbClr val="000000"/>
                </a:solidFill>
                <a:latin typeface="Roboto Slab SemiBold"/>
                <a:ea typeface="Roboto Slab SemiBold"/>
                <a:cs typeface="Roboto Slab SemiBold"/>
                <a:sym typeface="Roboto Slab SemiBold"/>
              </a:rPr>
              <a:t> “Ford Blue, engineering iconic gas-powered and hybrid vehicles”</a:t>
            </a:r>
            <a:endParaRPr>
              <a:solidFill>
                <a:srgbClr val="000000"/>
              </a:solidFill>
              <a:latin typeface="Roboto Slab SemiBold"/>
              <a:ea typeface="Roboto Slab SemiBold"/>
              <a:cs typeface="Roboto Slab SemiBold"/>
              <a:sym typeface="Roboto Slab SemiBold"/>
            </a:endParaRPr>
          </a:p>
          <a:p>
            <a:pPr indent="0" lvl="0" marL="457200" rtl="0" algn="l">
              <a:spcBef>
                <a:spcPts val="1200"/>
              </a:spcBef>
              <a:spcAft>
                <a:spcPts val="0"/>
              </a:spcAft>
              <a:buNone/>
            </a:pPr>
            <a:r>
              <a:rPr lang="en">
                <a:solidFill>
                  <a:srgbClr val="000000"/>
                </a:solidFill>
                <a:latin typeface="Roboto Slab SemiBold"/>
                <a:ea typeface="Roboto Slab SemiBold"/>
                <a:cs typeface="Roboto Slab SemiBold"/>
                <a:sym typeface="Roboto Slab SemiBold"/>
              </a:rPr>
              <a:t> “Ford Model e, inventing breakthrough electric vehicles (“EVs”) along with embedded software that defines always-on digital experiences for all customers” </a:t>
            </a:r>
            <a:endParaRPr>
              <a:solidFill>
                <a:srgbClr val="000000"/>
              </a:solidFill>
              <a:latin typeface="Roboto Slab SemiBold"/>
              <a:ea typeface="Roboto Slab SemiBold"/>
              <a:cs typeface="Roboto Slab SemiBold"/>
              <a:sym typeface="Roboto Slab SemiBold"/>
            </a:endParaRPr>
          </a:p>
          <a:p>
            <a:pPr indent="0" lvl="0" marL="457200" rtl="0" algn="l">
              <a:spcBef>
                <a:spcPts val="1200"/>
              </a:spcBef>
              <a:spcAft>
                <a:spcPts val="0"/>
              </a:spcAft>
              <a:buNone/>
            </a:pPr>
            <a:r>
              <a:rPr lang="en">
                <a:solidFill>
                  <a:srgbClr val="000000"/>
                </a:solidFill>
                <a:latin typeface="Roboto Slab SemiBold"/>
                <a:ea typeface="Roboto Slab SemiBold"/>
                <a:cs typeface="Roboto Slab SemiBold"/>
                <a:sym typeface="Roboto Slab SemiBold"/>
              </a:rPr>
              <a:t>“Ford Pro, helping commercial customers transform and expand their businesses with vehicles and services tailored to their needs.”</a:t>
            </a:r>
            <a:endParaRPr>
              <a:solidFill>
                <a:srgbClr val="000000"/>
              </a:solidFill>
              <a:latin typeface="Roboto Slab SemiBold"/>
              <a:ea typeface="Roboto Slab SemiBold"/>
              <a:cs typeface="Roboto Slab SemiBold"/>
              <a:sym typeface="Roboto Slab SemiBold"/>
            </a:endParaRPr>
          </a:p>
          <a:p>
            <a:pPr indent="0" lvl="0" marL="0" rtl="0" algn="l">
              <a:spcBef>
                <a:spcPts val="1200"/>
              </a:spcBef>
              <a:spcAft>
                <a:spcPts val="1200"/>
              </a:spcAft>
              <a:buNone/>
            </a:pPr>
            <a:r>
              <a:rPr lang="en">
                <a:solidFill>
                  <a:srgbClr val="000000"/>
                </a:solidFill>
                <a:latin typeface="Roboto Slab SemiBold"/>
                <a:ea typeface="Roboto Slab SemiBold"/>
                <a:cs typeface="Roboto Slab SemiBold"/>
                <a:sym typeface="Roboto Slab SemiBold"/>
              </a:rPr>
              <a:t> </a:t>
            </a:r>
            <a:endParaRPr>
              <a:solidFill>
                <a:srgbClr val="000000"/>
              </a:solidFill>
              <a:latin typeface="Roboto Slab SemiBold"/>
              <a:ea typeface="Roboto Slab SemiBold"/>
              <a:cs typeface="Roboto Slab SemiBold"/>
              <a:sym typeface="Roboto Slab SemiBo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28282"/>
            </a:gs>
            <a:gs pos="100000">
              <a:srgbClr val="414141"/>
            </a:gs>
          </a:gsLst>
          <a:lin ang="5400012" scaled="0"/>
        </a:gradFill>
      </p:bgPr>
    </p:bg>
    <p:spTree>
      <p:nvGrpSpPr>
        <p:cNvPr id="97" name="Shape 97"/>
        <p:cNvGrpSpPr/>
        <p:nvPr/>
      </p:nvGrpSpPr>
      <p:grpSpPr>
        <a:xfrm>
          <a:off x="0" y="0"/>
          <a:ext cx="0" cy="0"/>
          <a:chOff x="0" y="0"/>
          <a:chExt cx="0" cy="0"/>
        </a:xfrm>
      </p:grpSpPr>
      <p:sp>
        <p:nvSpPr>
          <p:cNvPr id="98" name="Google Shape;98;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A4C2F4"/>
                </a:solidFill>
                <a:latin typeface="Impact"/>
                <a:ea typeface="Impact"/>
                <a:cs typeface="Impact"/>
                <a:sym typeface="Impact"/>
              </a:rPr>
              <a:t>Three Insights for Marketing Against This Competitor</a:t>
            </a:r>
            <a:endParaRPr>
              <a:solidFill>
                <a:srgbClr val="A4C2F4"/>
              </a:solidFill>
              <a:latin typeface="Impact"/>
              <a:ea typeface="Impact"/>
              <a:cs typeface="Impact"/>
              <a:sym typeface="Impact"/>
            </a:endParaRPr>
          </a:p>
        </p:txBody>
      </p:sp>
      <p:sp>
        <p:nvSpPr>
          <p:cNvPr id="99" name="Google Shape;99;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solidFill>
                  <a:srgbClr val="A4C2F4"/>
                </a:solidFill>
                <a:latin typeface="Roboto Slab SemiBold"/>
                <a:ea typeface="Roboto Slab SemiBold"/>
                <a:cs typeface="Roboto Slab SemiBold"/>
                <a:sym typeface="Roboto Slab SemiBold"/>
              </a:rPr>
              <a:t>Research on Ford shows that for our company we need to:</a:t>
            </a:r>
            <a:endParaRPr sz="2400">
              <a:solidFill>
                <a:srgbClr val="A4C2F4"/>
              </a:solidFill>
              <a:latin typeface="Roboto Slab SemiBold"/>
              <a:ea typeface="Roboto Slab SemiBold"/>
              <a:cs typeface="Roboto Slab SemiBold"/>
              <a:sym typeface="Roboto Slab SemiBold"/>
            </a:endParaRPr>
          </a:p>
          <a:p>
            <a:pPr indent="-381000" lvl="0" marL="457200" rtl="0" algn="l">
              <a:spcBef>
                <a:spcPts val="1200"/>
              </a:spcBef>
              <a:spcAft>
                <a:spcPts val="0"/>
              </a:spcAft>
              <a:buClr>
                <a:srgbClr val="A4C2F4"/>
              </a:buClr>
              <a:buSzPts val="2400"/>
              <a:buFont typeface="Roboto Slab SemiBold"/>
              <a:buAutoNum type="arabicPeriod"/>
            </a:pPr>
            <a:r>
              <a:rPr lang="en" sz="2400">
                <a:solidFill>
                  <a:srgbClr val="A4C2F4"/>
                </a:solidFill>
                <a:latin typeface="Roboto Slab SemiBold"/>
                <a:ea typeface="Roboto Slab SemiBold"/>
                <a:cs typeface="Roboto Slab SemiBold"/>
                <a:sym typeface="Roboto Slab SemiBold"/>
              </a:rPr>
              <a:t>Show that Tesla is the car of the future.</a:t>
            </a:r>
            <a:endParaRPr sz="2400">
              <a:solidFill>
                <a:srgbClr val="A4C2F4"/>
              </a:solidFill>
              <a:latin typeface="Roboto Slab SemiBold"/>
              <a:ea typeface="Roboto Slab SemiBold"/>
              <a:cs typeface="Roboto Slab SemiBold"/>
              <a:sym typeface="Roboto Slab SemiBold"/>
            </a:endParaRPr>
          </a:p>
          <a:p>
            <a:pPr indent="-381000" lvl="0" marL="457200" rtl="0" algn="l">
              <a:spcBef>
                <a:spcPts val="0"/>
              </a:spcBef>
              <a:spcAft>
                <a:spcPts val="0"/>
              </a:spcAft>
              <a:buClr>
                <a:srgbClr val="A4C2F4"/>
              </a:buClr>
              <a:buSzPts val="2400"/>
              <a:buFont typeface="Roboto Slab SemiBold"/>
              <a:buAutoNum type="arabicPeriod"/>
            </a:pPr>
            <a:r>
              <a:rPr lang="en" sz="2400">
                <a:solidFill>
                  <a:srgbClr val="A4C2F4"/>
                </a:solidFill>
                <a:latin typeface="Roboto Slab SemiBold"/>
                <a:ea typeface="Roboto Slab SemiBold"/>
                <a:cs typeface="Roboto Slab SemiBold"/>
                <a:sym typeface="Roboto Slab SemiBold"/>
              </a:rPr>
              <a:t>Show that we are reliable, </a:t>
            </a:r>
            <a:r>
              <a:rPr lang="en" sz="2400">
                <a:solidFill>
                  <a:srgbClr val="A4C2F4"/>
                </a:solidFill>
                <a:latin typeface="Roboto Slab SemiBold"/>
                <a:ea typeface="Roboto Slab SemiBold"/>
                <a:cs typeface="Roboto Slab SemiBold"/>
                <a:sym typeface="Roboto Slab SemiBold"/>
              </a:rPr>
              <a:t>aspirational</a:t>
            </a:r>
            <a:r>
              <a:rPr lang="en" sz="2400">
                <a:solidFill>
                  <a:srgbClr val="A4C2F4"/>
                </a:solidFill>
                <a:latin typeface="Roboto Slab SemiBold"/>
                <a:ea typeface="Roboto Slab SemiBold"/>
                <a:cs typeface="Roboto Slab SemiBold"/>
                <a:sym typeface="Roboto Slab SemiBold"/>
              </a:rPr>
              <a:t> and exciting.</a:t>
            </a:r>
            <a:endParaRPr sz="2400">
              <a:solidFill>
                <a:srgbClr val="A4C2F4"/>
              </a:solidFill>
              <a:latin typeface="Roboto Slab SemiBold"/>
              <a:ea typeface="Roboto Slab SemiBold"/>
              <a:cs typeface="Roboto Slab SemiBold"/>
              <a:sym typeface="Roboto Slab SemiBold"/>
            </a:endParaRPr>
          </a:p>
          <a:p>
            <a:pPr indent="-381000" lvl="0" marL="457200" rtl="0" algn="l">
              <a:spcBef>
                <a:spcPts val="0"/>
              </a:spcBef>
              <a:spcAft>
                <a:spcPts val="0"/>
              </a:spcAft>
              <a:buClr>
                <a:srgbClr val="A4C2F4"/>
              </a:buClr>
              <a:buSzPts val="2400"/>
              <a:buFont typeface="Roboto Slab SemiBold"/>
              <a:buAutoNum type="arabicPeriod"/>
            </a:pPr>
            <a:r>
              <a:rPr lang="en" sz="2400">
                <a:solidFill>
                  <a:srgbClr val="A4C2F4"/>
                </a:solidFill>
                <a:latin typeface="Roboto Slab SemiBold"/>
                <a:ea typeface="Roboto Slab SemiBold"/>
                <a:cs typeface="Roboto Slab SemiBold"/>
                <a:sym typeface="Roboto Slab SemiBold"/>
              </a:rPr>
              <a:t>Show that we care about our consumers and the community.</a:t>
            </a:r>
            <a:endParaRPr sz="2400">
              <a:solidFill>
                <a:srgbClr val="A4C2F4"/>
              </a:solidFill>
              <a:latin typeface="Roboto Slab SemiBold"/>
              <a:ea typeface="Roboto Slab SemiBold"/>
              <a:cs typeface="Roboto Slab SemiBold"/>
              <a:sym typeface="Roboto Slab Semi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28282"/>
            </a:gs>
            <a:gs pos="100000">
              <a:srgbClr val="414141"/>
            </a:gs>
          </a:gsLst>
          <a:lin ang="5400012" scaled="0"/>
        </a:gradFill>
      </p:bgPr>
    </p:bg>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A4C2F4"/>
                </a:solidFill>
                <a:latin typeface="Impact"/>
                <a:ea typeface="Impact"/>
                <a:cs typeface="Impact"/>
                <a:sym typeface="Impact"/>
              </a:rPr>
              <a:t>Insight #1: Tesla is the Car Company of the Future </a:t>
            </a:r>
            <a:endParaRPr>
              <a:solidFill>
                <a:srgbClr val="A4C2F4"/>
              </a:solidFill>
              <a:latin typeface="Impact"/>
              <a:ea typeface="Impact"/>
              <a:cs typeface="Impact"/>
              <a:sym typeface="Impact"/>
            </a:endParaRPr>
          </a:p>
        </p:txBody>
      </p:sp>
      <p:sp>
        <p:nvSpPr>
          <p:cNvPr id="105" name="Google Shape;105;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a:bodyPr>
          <a:lstStyle/>
          <a:p>
            <a:pPr indent="-334327" lvl="0" marL="457200" rtl="0" algn="l">
              <a:spcBef>
                <a:spcPts val="0"/>
              </a:spcBef>
              <a:spcAft>
                <a:spcPts val="0"/>
              </a:spcAft>
              <a:buClr>
                <a:srgbClr val="A4C2F4"/>
              </a:buClr>
              <a:buSzPct val="100000"/>
              <a:buFont typeface="Roboto Slab SemiBold"/>
              <a:buChar char="●"/>
            </a:pPr>
            <a:r>
              <a:rPr lang="en">
                <a:solidFill>
                  <a:srgbClr val="A4C2F4"/>
                </a:solidFill>
                <a:latin typeface="Roboto Slab SemiBold"/>
                <a:ea typeface="Roboto Slab SemiBold"/>
                <a:cs typeface="Roboto Slab SemiBold"/>
                <a:sym typeface="Roboto Slab SemiBold"/>
              </a:rPr>
              <a:t>As seen on the </a:t>
            </a:r>
            <a:r>
              <a:rPr lang="en" sz="850">
                <a:solidFill>
                  <a:srgbClr val="000000"/>
                </a:solidFill>
                <a:latin typeface="Arial"/>
                <a:ea typeface="Arial"/>
                <a:cs typeface="Arial"/>
                <a:sym typeface="Arial"/>
              </a:rPr>
              <a:t> </a:t>
            </a:r>
            <a:r>
              <a:rPr lang="en" u="sng">
                <a:solidFill>
                  <a:srgbClr val="FF0000"/>
                </a:solidFill>
                <a:latin typeface="Roboto Slab SemiBold"/>
                <a:ea typeface="Roboto Slab SemiBold"/>
                <a:cs typeface="Roboto Slab SemiBold"/>
                <a:sym typeface="Roboto Slab SemiBold"/>
                <a:hlinkClick r:id="rId3">
                  <a:extLst>
                    <a:ext uri="{A12FA001-AC4F-418D-AE19-62706E023703}">
                      <ahyp:hlinkClr val="tx"/>
                    </a:ext>
                  </a:extLst>
                </a:hlinkClick>
              </a:rPr>
              <a:t>Tesla website</a:t>
            </a:r>
            <a:r>
              <a:rPr lang="en">
                <a:solidFill>
                  <a:srgbClr val="A4C2F4"/>
                </a:solidFill>
                <a:latin typeface="Roboto Slab SemiBold"/>
                <a:ea typeface="Roboto Slab SemiBold"/>
                <a:cs typeface="Roboto Slab SemiBold"/>
                <a:sym typeface="Roboto Slab SemiBold"/>
              </a:rPr>
              <a:t>, Tesla continues to innovate in the EV industry.  They take risks and make developments to their cars that are unique to their brand and continue to lead in terms innovation in the field.</a:t>
            </a:r>
            <a:endParaRPr>
              <a:solidFill>
                <a:srgbClr val="A4C2F4"/>
              </a:solidFill>
              <a:latin typeface="Roboto Slab SemiBold"/>
              <a:ea typeface="Roboto Slab SemiBold"/>
              <a:cs typeface="Roboto Slab SemiBold"/>
              <a:sym typeface="Roboto Slab SemiBold"/>
            </a:endParaRPr>
          </a:p>
          <a:p>
            <a:pPr indent="-334327" lvl="0" marL="457200" rtl="0" algn="l">
              <a:spcBef>
                <a:spcPts val="0"/>
              </a:spcBef>
              <a:spcAft>
                <a:spcPts val="0"/>
              </a:spcAft>
              <a:buClr>
                <a:srgbClr val="A4C2F4"/>
              </a:buClr>
              <a:buSzPct val="100000"/>
              <a:buFont typeface="Roboto Slab SemiBold"/>
              <a:buChar char="●"/>
            </a:pPr>
            <a:r>
              <a:rPr lang="en">
                <a:solidFill>
                  <a:srgbClr val="A4C2F4"/>
                </a:solidFill>
                <a:latin typeface="Roboto Slab SemiBold"/>
                <a:ea typeface="Roboto Slab SemiBold"/>
                <a:cs typeface="Roboto Slab SemiBold"/>
                <a:sym typeface="Roboto Slab SemiBold"/>
              </a:rPr>
              <a:t>This needs to be marketed more, our competitors are building anticipation for their products.</a:t>
            </a:r>
            <a:endParaRPr>
              <a:solidFill>
                <a:srgbClr val="A4C2F4"/>
              </a:solidFill>
              <a:latin typeface="Roboto Slab SemiBold"/>
              <a:ea typeface="Roboto Slab SemiBold"/>
              <a:cs typeface="Roboto Slab SemiBold"/>
              <a:sym typeface="Roboto Slab SemiBold"/>
            </a:endParaRPr>
          </a:p>
          <a:p>
            <a:pPr indent="-334327" lvl="0" marL="457200" rtl="0" algn="l">
              <a:spcBef>
                <a:spcPts val="0"/>
              </a:spcBef>
              <a:spcAft>
                <a:spcPts val="0"/>
              </a:spcAft>
              <a:buClr>
                <a:srgbClr val="A4C2F4"/>
              </a:buClr>
              <a:buSzPct val="100000"/>
              <a:buFont typeface="Roboto Slab SemiBold"/>
              <a:buChar char="●"/>
            </a:pPr>
            <a:r>
              <a:rPr lang="en">
                <a:solidFill>
                  <a:srgbClr val="A4C2F4"/>
                </a:solidFill>
                <a:latin typeface="Roboto Slab SemiBold"/>
                <a:ea typeface="Roboto Slab SemiBold"/>
                <a:cs typeface="Roboto Slab SemiBold"/>
                <a:sym typeface="Roboto Slab SemiBold"/>
              </a:rPr>
              <a:t>The </a:t>
            </a:r>
            <a:r>
              <a:rPr lang="en">
                <a:solidFill>
                  <a:srgbClr val="A4C2F4"/>
                </a:solidFill>
                <a:latin typeface="Roboto Slab SemiBold"/>
                <a:ea typeface="Roboto Slab SemiBold"/>
                <a:cs typeface="Roboto Slab SemiBold"/>
                <a:sym typeface="Roboto Slab SemiBold"/>
              </a:rPr>
              <a:t>incoming</a:t>
            </a:r>
            <a:r>
              <a:rPr lang="en">
                <a:solidFill>
                  <a:srgbClr val="A4C2F4"/>
                </a:solidFill>
                <a:latin typeface="Roboto Slab SemiBold"/>
                <a:ea typeface="Roboto Slab SemiBold"/>
                <a:cs typeface="Roboto Slab SemiBold"/>
                <a:sym typeface="Roboto Slab SemiBold"/>
              </a:rPr>
              <a:t> Cyber Truck and and Roadster should be shown off as futuristic and innovative vehicles that are also environmentally friendly.</a:t>
            </a:r>
            <a:endParaRPr>
              <a:solidFill>
                <a:srgbClr val="A4C2F4"/>
              </a:solidFill>
              <a:latin typeface="Roboto Slab SemiBold"/>
              <a:ea typeface="Roboto Slab SemiBold"/>
              <a:cs typeface="Roboto Slab SemiBold"/>
              <a:sym typeface="Roboto Slab SemiBold"/>
            </a:endParaRPr>
          </a:p>
          <a:p>
            <a:pPr indent="-331390" lvl="0" marL="457200" rtl="0" algn="l">
              <a:spcBef>
                <a:spcPts val="0"/>
              </a:spcBef>
              <a:spcAft>
                <a:spcPts val="0"/>
              </a:spcAft>
              <a:buClr>
                <a:srgbClr val="A4C2F4"/>
              </a:buClr>
              <a:buSzPct val="100000"/>
              <a:buFont typeface="Roboto Slab SemiBold"/>
              <a:buChar char="●"/>
            </a:pPr>
            <a:r>
              <a:rPr lang="en" sz="1750">
                <a:solidFill>
                  <a:srgbClr val="A4C2F4"/>
                </a:solidFill>
                <a:latin typeface="Roboto Slab SemiBold"/>
                <a:ea typeface="Roboto Slab SemiBold"/>
                <a:cs typeface="Roboto Slab SemiBold"/>
                <a:sym typeface="Roboto Slab SemiBold"/>
              </a:rPr>
              <a:t>Ford is marketing themselves as a reliable, historically American brand venturing into the future.</a:t>
            </a:r>
            <a:endParaRPr sz="1750">
              <a:solidFill>
                <a:srgbClr val="A4C2F4"/>
              </a:solidFill>
              <a:latin typeface="Roboto Slab SemiBold"/>
              <a:ea typeface="Roboto Slab SemiBold"/>
              <a:cs typeface="Roboto Slab SemiBold"/>
              <a:sym typeface="Roboto Slab SemiBold"/>
            </a:endParaRPr>
          </a:p>
          <a:p>
            <a:pPr indent="-331390" lvl="0" marL="457200" rtl="0" algn="l">
              <a:spcBef>
                <a:spcPts val="0"/>
              </a:spcBef>
              <a:spcAft>
                <a:spcPts val="0"/>
              </a:spcAft>
              <a:buClr>
                <a:srgbClr val="A4C2F4"/>
              </a:buClr>
              <a:buSzPct val="100000"/>
              <a:buFont typeface="Roboto Slab SemiBold"/>
              <a:buChar char="●"/>
            </a:pPr>
            <a:r>
              <a:rPr lang="en" sz="1750">
                <a:solidFill>
                  <a:srgbClr val="A4C2F4"/>
                </a:solidFill>
                <a:latin typeface="Roboto Slab SemiBold"/>
                <a:ea typeface="Roboto Slab SemiBold"/>
                <a:cs typeface="Roboto Slab SemiBold"/>
                <a:sym typeface="Roboto Slab SemiBold"/>
              </a:rPr>
              <a:t>As seen on </a:t>
            </a:r>
            <a:r>
              <a:rPr lang="en" sz="1750" u="sng">
                <a:solidFill>
                  <a:schemeClr val="accent5"/>
                </a:solidFill>
                <a:latin typeface="Roboto Slab SemiBold"/>
                <a:ea typeface="Roboto Slab SemiBold"/>
                <a:cs typeface="Roboto Slab SemiBold"/>
                <a:sym typeface="Roboto Slab SemiBold"/>
                <a:hlinkClick r:id="rId4">
                  <a:extLst>
                    <a:ext uri="{A12FA001-AC4F-418D-AE19-62706E023703}">
                      <ahyp:hlinkClr val="tx"/>
                    </a:ext>
                  </a:extLst>
                </a:hlinkClick>
              </a:rPr>
              <a:t>the Ford website</a:t>
            </a:r>
            <a:r>
              <a:rPr lang="en" sz="1750">
                <a:solidFill>
                  <a:srgbClr val="A4C2F4"/>
                </a:solidFill>
                <a:latin typeface="Roboto Slab SemiBold"/>
                <a:ea typeface="Roboto Slab SemiBold"/>
                <a:cs typeface="Roboto Slab SemiBold"/>
                <a:sym typeface="Roboto Slab SemiBold"/>
              </a:rPr>
              <a:t> , they are currently venturing into the Electric Vehicle and Hybrid market.</a:t>
            </a:r>
            <a:endParaRPr sz="1750">
              <a:solidFill>
                <a:srgbClr val="A4C2F4"/>
              </a:solidFill>
              <a:latin typeface="Roboto Slab SemiBold"/>
              <a:ea typeface="Roboto Slab SemiBold"/>
              <a:cs typeface="Roboto Slab SemiBold"/>
              <a:sym typeface="Roboto Slab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28282"/>
            </a:gs>
            <a:gs pos="100000">
              <a:srgbClr val="414141"/>
            </a:gs>
          </a:gsLst>
          <a:lin ang="5400012" scaled="0"/>
        </a:gradFill>
      </p:bgPr>
    </p:bg>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1200"/>
              </a:spcAft>
              <a:buNone/>
            </a:pPr>
            <a:r>
              <a:rPr lang="en" sz="2400">
                <a:solidFill>
                  <a:srgbClr val="A4C2F4"/>
                </a:solidFill>
                <a:latin typeface="Impact"/>
                <a:ea typeface="Impact"/>
                <a:cs typeface="Impact"/>
                <a:sym typeface="Impact"/>
              </a:rPr>
              <a:t>Insight #2: Tesla is R</a:t>
            </a:r>
            <a:r>
              <a:rPr lang="en" sz="2400">
                <a:solidFill>
                  <a:srgbClr val="A4C2F4"/>
                </a:solidFill>
                <a:latin typeface="Impact"/>
                <a:ea typeface="Impact"/>
                <a:cs typeface="Impact"/>
                <a:sym typeface="Impact"/>
              </a:rPr>
              <a:t>eliable, Aspirational and Exciting</a:t>
            </a:r>
            <a:endParaRPr>
              <a:latin typeface="Impact"/>
              <a:ea typeface="Impact"/>
              <a:cs typeface="Impact"/>
              <a:sym typeface="Impact"/>
            </a:endParaRPr>
          </a:p>
        </p:txBody>
      </p:sp>
      <p:sp>
        <p:nvSpPr>
          <p:cNvPr id="111" name="Google Shape;111;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rgbClr val="A4C2F4"/>
              </a:buClr>
              <a:buSzPts val="1800"/>
              <a:buFont typeface="Roboto Slab SemiBold"/>
              <a:buChar char="●"/>
            </a:pPr>
            <a:r>
              <a:rPr lang="en">
                <a:solidFill>
                  <a:srgbClr val="A4C2F4"/>
                </a:solidFill>
                <a:latin typeface="Roboto Slab SemiBold"/>
                <a:ea typeface="Roboto Slab SemiBold"/>
                <a:cs typeface="Roboto Slab SemiBold"/>
                <a:sym typeface="Roboto Slab SemiBold"/>
              </a:rPr>
              <a:t>Recently, we have launched our first commercial on our Asia Twitter account, with only 170,000 followers, according to a recent </a:t>
            </a:r>
            <a:r>
              <a:rPr lang="en" u="sng">
                <a:solidFill>
                  <a:schemeClr val="hlink"/>
                </a:solidFill>
                <a:latin typeface="Roboto Slab SemiBold"/>
                <a:ea typeface="Roboto Slab SemiBold"/>
                <a:cs typeface="Roboto Slab SemiBold"/>
                <a:sym typeface="Roboto Slab SemiBold"/>
                <a:hlinkClick r:id="rId3"/>
              </a:rPr>
              <a:t>CNN article</a:t>
            </a:r>
            <a:r>
              <a:rPr lang="en">
                <a:solidFill>
                  <a:srgbClr val="A4C2F4"/>
                </a:solidFill>
                <a:latin typeface="Roboto Slab SemiBold"/>
                <a:ea typeface="Roboto Slab SemiBold"/>
                <a:cs typeface="Roboto Slab SemiBold"/>
                <a:sym typeface="Roboto Slab SemiBold"/>
              </a:rPr>
              <a:t>.</a:t>
            </a:r>
            <a:endParaRPr>
              <a:solidFill>
                <a:srgbClr val="A4C2F4"/>
              </a:solidFill>
              <a:latin typeface="Roboto Slab SemiBold"/>
              <a:ea typeface="Roboto Slab SemiBold"/>
              <a:cs typeface="Roboto Slab SemiBold"/>
              <a:sym typeface="Roboto Slab SemiBold"/>
            </a:endParaRPr>
          </a:p>
          <a:p>
            <a:pPr indent="-342900" lvl="0" marL="457200" rtl="0" algn="l">
              <a:spcBef>
                <a:spcPts val="0"/>
              </a:spcBef>
              <a:spcAft>
                <a:spcPts val="0"/>
              </a:spcAft>
              <a:buClr>
                <a:srgbClr val="A4C2F4"/>
              </a:buClr>
              <a:buSzPts val="1800"/>
              <a:buFont typeface="Roboto Slab SemiBold"/>
              <a:buChar char="●"/>
            </a:pPr>
            <a:r>
              <a:rPr lang="en">
                <a:solidFill>
                  <a:srgbClr val="A4C2F4"/>
                </a:solidFill>
                <a:latin typeface="Roboto Slab SemiBold"/>
                <a:ea typeface="Roboto Slab SemiBold"/>
                <a:cs typeface="Roboto Slab SemiBold"/>
                <a:sym typeface="Roboto Slab SemiBold"/>
              </a:rPr>
              <a:t>This article, covering the ad, generated positive publicity and buzz around the company.</a:t>
            </a:r>
            <a:endParaRPr>
              <a:solidFill>
                <a:srgbClr val="A4C2F4"/>
              </a:solidFill>
              <a:latin typeface="Roboto Slab SemiBold"/>
              <a:ea typeface="Roboto Slab SemiBold"/>
              <a:cs typeface="Roboto Slab SemiBold"/>
              <a:sym typeface="Roboto Slab SemiBold"/>
            </a:endParaRPr>
          </a:p>
          <a:p>
            <a:pPr indent="-342900" lvl="0" marL="457200" rtl="0" algn="l">
              <a:spcBef>
                <a:spcPts val="0"/>
              </a:spcBef>
              <a:spcAft>
                <a:spcPts val="0"/>
              </a:spcAft>
              <a:buClr>
                <a:srgbClr val="A4C2F4"/>
              </a:buClr>
              <a:buSzPts val="1800"/>
              <a:buFont typeface="Roboto Slab SemiBold"/>
              <a:buChar char="●"/>
            </a:pPr>
            <a:r>
              <a:rPr lang="en">
                <a:solidFill>
                  <a:srgbClr val="A4C2F4"/>
                </a:solidFill>
                <a:latin typeface="Roboto Slab SemiBold"/>
                <a:ea typeface="Roboto Slab SemiBold"/>
                <a:cs typeface="Roboto Slab SemiBold"/>
                <a:sym typeface="Roboto Slab SemiBold"/>
              </a:rPr>
              <a:t>The advertisement itself, was uplifting and demonstrated the value of our cars and the values of our company, something that is important to our consumers.</a:t>
            </a:r>
            <a:endParaRPr>
              <a:solidFill>
                <a:srgbClr val="A4C2F4"/>
              </a:solidFill>
              <a:latin typeface="Roboto Slab SemiBold"/>
              <a:ea typeface="Roboto Slab SemiBold"/>
              <a:cs typeface="Roboto Slab SemiBold"/>
              <a:sym typeface="Roboto Slab SemiBold"/>
            </a:endParaRPr>
          </a:p>
          <a:p>
            <a:pPr indent="-342900" lvl="0" marL="457200" rtl="0" algn="l">
              <a:spcBef>
                <a:spcPts val="0"/>
              </a:spcBef>
              <a:spcAft>
                <a:spcPts val="0"/>
              </a:spcAft>
              <a:buClr>
                <a:srgbClr val="A4C2F4"/>
              </a:buClr>
              <a:buSzPts val="1800"/>
              <a:buFont typeface="Roboto Slab SemiBold"/>
              <a:buChar char="●"/>
            </a:pPr>
            <a:r>
              <a:rPr lang="en">
                <a:solidFill>
                  <a:srgbClr val="A4C2F4"/>
                </a:solidFill>
                <a:latin typeface="Roboto Slab SemiBold"/>
                <a:ea typeface="Roboto Slab SemiBold"/>
                <a:cs typeface="Roboto Slab SemiBold"/>
                <a:sym typeface="Roboto Slab SemiBold"/>
              </a:rPr>
              <a:t>Our recent collaboration with Ford has </a:t>
            </a:r>
            <a:r>
              <a:rPr lang="en">
                <a:solidFill>
                  <a:srgbClr val="A4C2F4"/>
                </a:solidFill>
                <a:latin typeface="Roboto Slab SemiBold"/>
                <a:ea typeface="Roboto Slab SemiBold"/>
                <a:cs typeface="Roboto Slab SemiBold"/>
                <a:sym typeface="Roboto Slab SemiBold"/>
              </a:rPr>
              <a:t>received</a:t>
            </a:r>
            <a:r>
              <a:rPr lang="en">
                <a:solidFill>
                  <a:srgbClr val="A4C2F4"/>
                </a:solidFill>
                <a:latin typeface="Roboto Slab SemiBold"/>
                <a:ea typeface="Roboto Slab SemiBold"/>
                <a:cs typeface="Roboto Slab SemiBold"/>
                <a:sym typeface="Roboto Slab SemiBold"/>
              </a:rPr>
              <a:t> positive press and demonstrates that we care about the environment over profit, but Ford is a notoriously reliable, affordable and iconic American brand, trusted by consumers.  This means we must continue to push our </a:t>
            </a:r>
            <a:r>
              <a:rPr lang="en">
                <a:solidFill>
                  <a:srgbClr val="A4C2F4"/>
                </a:solidFill>
                <a:latin typeface="Roboto Slab SemiBold"/>
                <a:ea typeface="Roboto Slab SemiBold"/>
                <a:cs typeface="Roboto Slab SemiBold"/>
                <a:sym typeface="Roboto Slab SemiBold"/>
              </a:rPr>
              <a:t>narrative</a:t>
            </a:r>
            <a:r>
              <a:rPr lang="en">
                <a:solidFill>
                  <a:srgbClr val="A4C2F4"/>
                </a:solidFill>
                <a:latin typeface="Roboto Slab SemiBold"/>
                <a:ea typeface="Roboto Slab SemiBold"/>
                <a:cs typeface="Roboto Slab SemiBold"/>
                <a:sym typeface="Roboto Slab SemiBold"/>
              </a:rPr>
              <a:t> as the car of the future.</a:t>
            </a:r>
            <a:endParaRPr>
              <a:solidFill>
                <a:srgbClr val="A4C2F4"/>
              </a:solidFill>
              <a:latin typeface="Roboto Slab SemiBold"/>
              <a:ea typeface="Roboto Slab SemiBold"/>
              <a:cs typeface="Roboto Slab SemiBold"/>
              <a:sym typeface="Roboto Slab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28282"/>
            </a:gs>
            <a:gs pos="100000">
              <a:srgbClr val="414141"/>
            </a:gs>
          </a:gsLst>
          <a:lin ang="5400012" scaled="0"/>
        </a:gradFill>
      </p:bgPr>
    </p:bg>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1200"/>
              </a:spcAft>
              <a:buNone/>
            </a:pPr>
            <a:r>
              <a:rPr lang="en" sz="2400">
                <a:solidFill>
                  <a:srgbClr val="A4C2F4"/>
                </a:solidFill>
                <a:latin typeface="Impact"/>
                <a:ea typeface="Impact"/>
                <a:cs typeface="Impact"/>
                <a:sym typeface="Impact"/>
              </a:rPr>
              <a:t>Insight #3: At Tesla, We Care About O</a:t>
            </a:r>
            <a:r>
              <a:rPr lang="en" sz="2400">
                <a:solidFill>
                  <a:srgbClr val="A4C2F4"/>
                </a:solidFill>
                <a:latin typeface="Impact"/>
                <a:ea typeface="Impact"/>
                <a:cs typeface="Impact"/>
                <a:sym typeface="Impact"/>
              </a:rPr>
              <a:t>ur Consumers and the Community</a:t>
            </a:r>
            <a:endParaRPr>
              <a:latin typeface="Impact"/>
              <a:ea typeface="Impact"/>
              <a:cs typeface="Impact"/>
              <a:sym typeface="Impact"/>
            </a:endParaRPr>
          </a:p>
        </p:txBody>
      </p:sp>
      <p:sp>
        <p:nvSpPr>
          <p:cNvPr id="117" name="Google Shape;117;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rgbClr val="A4C2F4"/>
              </a:buClr>
              <a:buSzPts val="1800"/>
              <a:buFont typeface="Roboto Slab SemiBold"/>
              <a:buChar char="●"/>
            </a:pPr>
            <a:r>
              <a:rPr lang="en">
                <a:solidFill>
                  <a:srgbClr val="A4C2F4"/>
                </a:solidFill>
                <a:latin typeface="Roboto Slab SemiBold"/>
                <a:ea typeface="Roboto Slab SemiBold"/>
                <a:cs typeface="Roboto Slab SemiBold"/>
                <a:sym typeface="Roboto Slab SemiBold"/>
              </a:rPr>
              <a:t>Currently , we do not have a PR team and rely on word of mouth marketing.  Although it is </a:t>
            </a:r>
            <a:r>
              <a:rPr lang="en">
                <a:solidFill>
                  <a:srgbClr val="A4C2F4"/>
                </a:solidFill>
                <a:latin typeface="Roboto Slab SemiBold"/>
                <a:ea typeface="Roboto Slab SemiBold"/>
                <a:cs typeface="Roboto Slab SemiBold"/>
                <a:sym typeface="Roboto Slab SemiBold"/>
              </a:rPr>
              <a:t>valuable</a:t>
            </a:r>
            <a:r>
              <a:rPr lang="en">
                <a:solidFill>
                  <a:srgbClr val="A4C2F4"/>
                </a:solidFill>
                <a:latin typeface="Roboto Slab SemiBold"/>
                <a:ea typeface="Roboto Slab SemiBold"/>
                <a:cs typeface="Roboto Slab SemiBold"/>
                <a:sym typeface="Roboto Slab SemiBold"/>
              </a:rPr>
              <a:t> that we spend all of our money on improving our products, with rising </a:t>
            </a:r>
            <a:r>
              <a:rPr lang="en">
                <a:solidFill>
                  <a:srgbClr val="A4C2F4"/>
                </a:solidFill>
                <a:latin typeface="Roboto Slab SemiBold"/>
                <a:ea typeface="Roboto Slab SemiBold"/>
                <a:cs typeface="Roboto Slab SemiBold"/>
                <a:sym typeface="Roboto Slab SemiBold"/>
              </a:rPr>
              <a:t>competition</a:t>
            </a:r>
            <a:r>
              <a:rPr lang="en">
                <a:solidFill>
                  <a:srgbClr val="A4C2F4"/>
                </a:solidFill>
                <a:latin typeface="Roboto Slab SemiBold"/>
                <a:ea typeface="Roboto Slab SemiBold"/>
                <a:cs typeface="Roboto Slab SemiBold"/>
                <a:sym typeface="Roboto Slab SemiBold"/>
              </a:rPr>
              <a:t> it is vital that we market ourselves.</a:t>
            </a:r>
            <a:endParaRPr>
              <a:solidFill>
                <a:srgbClr val="A4C2F4"/>
              </a:solidFill>
              <a:latin typeface="Roboto Slab SemiBold"/>
              <a:ea typeface="Roboto Slab SemiBold"/>
              <a:cs typeface="Roboto Slab SemiBold"/>
              <a:sym typeface="Roboto Slab SemiBold"/>
            </a:endParaRPr>
          </a:p>
          <a:p>
            <a:pPr indent="-342900" lvl="0" marL="457200" rtl="0" algn="l">
              <a:spcBef>
                <a:spcPts val="0"/>
              </a:spcBef>
              <a:spcAft>
                <a:spcPts val="0"/>
              </a:spcAft>
              <a:buClr>
                <a:srgbClr val="A4C2F4"/>
              </a:buClr>
              <a:buSzPts val="1800"/>
              <a:buFont typeface="Roboto Slab SemiBold"/>
              <a:buChar char="●"/>
            </a:pPr>
            <a:r>
              <a:rPr lang="en">
                <a:solidFill>
                  <a:srgbClr val="A4C2F4"/>
                </a:solidFill>
                <a:latin typeface="Roboto Slab SemiBold"/>
                <a:ea typeface="Roboto Slab SemiBold"/>
                <a:cs typeface="Roboto Slab SemiBold"/>
                <a:sym typeface="Roboto Slab SemiBold"/>
              </a:rPr>
              <a:t>The company does care about our customers and the community, but there is not much information easily </a:t>
            </a:r>
            <a:r>
              <a:rPr lang="en">
                <a:solidFill>
                  <a:srgbClr val="A4C2F4"/>
                </a:solidFill>
                <a:latin typeface="Roboto Slab SemiBold"/>
                <a:ea typeface="Roboto Slab SemiBold"/>
                <a:cs typeface="Roboto Slab SemiBold"/>
                <a:sym typeface="Roboto Slab SemiBold"/>
              </a:rPr>
              <a:t>accessible</a:t>
            </a:r>
            <a:r>
              <a:rPr lang="en">
                <a:solidFill>
                  <a:srgbClr val="A4C2F4"/>
                </a:solidFill>
                <a:latin typeface="Roboto Slab SemiBold"/>
                <a:ea typeface="Roboto Slab SemiBold"/>
                <a:cs typeface="Roboto Slab SemiBold"/>
                <a:sym typeface="Roboto Slab SemiBold"/>
              </a:rPr>
              <a:t> to consumers about our company values.  </a:t>
            </a:r>
            <a:endParaRPr>
              <a:solidFill>
                <a:srgbClr val="A4C2F4"/>
              </a:solidFill>
              <a:latin typeface="Roboto Slab SemiBold"/>
              <a:ea typeface="Roboto Slab SemiBold"/>
              <a:cs typeface="Roboto Slab SemiBold"/>
              <a:sym typeface="Roboto Slab SemiBold"/>
            </a:endParaRPr>
          </a:p>
          <a:p>
            <a:pPr indent="-342900" lvl="0" marL="457200" rtl="0" algn="l">
              <a:spcBef>
                <a:spcPts val="0"/>
              </a:spcBef>
              <a:spcAft>
                <a:spcPts val="0"/>
              </a:spcAft>
              <a:buClr>
                <a:srgbClr val="A4C2F4"/>
              </a:buClr>
              <a:buSzPts val="1800"/>
              <a:buFont typeface="Roboto Slab SemiBold"/>
              <a:buChar char="●"/>
            </a:pPr>
            <a:r>
              <a:rPr lang="en">
                <a:solidFill>
                  <a:srgbClr val="A4C2F4"/>
                </a:solidFill>
                <a:latin typeface="Roboto Slab SemiBold"/>
                <a:ea typeface="Roboto Slab SemiBold"/>
                <a:cs typeface="Roboto Slab SemiBold"/>
                <a:sym typeface="Roboto Slab SemiBold"/>
              </a:rPr>
              <a:t>When doing a simple Google News search on Tesla versus Ford the need for a PR team is clear.  The first article for Ford was positive, conversely I struggled to find one positive article for Tesla.</a:t>
            </a:r>
            <a:endParaRPr>
              <a:solidFill>
                <a:srgbClr val="A4C2F4"/>
              </a:solidFill>
              <a:latin typeface="Roboto Slab SemiBold"/>
              <a:ea typeface="Roboto Slab SemiBold"/>
              <a:cs typeface="Roboto Slab SemiBold"/>
              <a:sym typeface="Roboto Slab SemiBold"/>
            </a:endParaRPr>
          </a:p>
        </p:txBody>
      </p:sp>
    </p:spTree>
  </p:cSld>
  <p:clrMapOvr>
    <a:masterClrMapping/>
  </p:clrMapOvr>
</p:sld>
</file>

<file path=ppt/theme/theme1.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